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9" r:id="rId4"/>
    <p:sldId id="261" r:id="rId5"/>
    <p:sldId id="262" r:id="rId6"/>
    <p:sldId id="263" r:id="rId7"/>
    <p:sldId id="265" r:id="rId8"/>
    <p:sldId id="267" r:id="rId9"/>
    <p:sldId id="271" r:id="rId10"/>
    <p:sldId id="275" r:id="rId11"/>
    <p:sldId id="268" r:id="rId12"/>
    <p:sldId id="270" r:id="rId13"/>
    <p:sldId id="272" r:id="rId14"/>
    <p:sldId id="273" r:id="rId15"/>
    <p:sldId id="274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697" autoAdjust="0"/>
  </p:normalViewPr>
  <p:slideViewPr>
    <p:cSldViewPr showGuides="1">
      <p:cViewPr varScale="1">
        <p:scale>
          <a:sx n="75" d="100"/>
          <a:sy n="75" d="100"/>
        </p:scale>
        <p:origin x="-96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330B9-8DBB-41A6-93A1-AF9152435EC9}" type="datetimeFigureOut">
              <a:rPr lang="en-US" smtClean="0"/>
              <a:t>2/28/2010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AC672-5694-433E-81EA-551724F978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C672-5694-433E-81EA-551724F9781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C672-5694-433E-81EA-551724F9781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C672-5694-433E-81EA-551724F9781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C672-5694-433E-81EA-551724F9781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C672-5694-433E-81EA-551724F9781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C672-5694-433E-81EA-551724F9781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C672-5694-433E-81EA-551724F9781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C672-5694-433E-81EA-551724F9781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C672-5694-433E-81EA-551724F9781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C672-5694-433E-81EA-551724F9781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C672-5694-433E-81EA-551724F9781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C672-5694-433E-81EA-551724F9781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C672-5694-433E-81EA-551724F9781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C672-5694-433E-81EA-551724F9781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AC672-5694-433E-81EA-551724F9781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1E17-E29E-4B55-8D1C-06A25A344759}" type="datetimeFigureOut">
              <a:rPr lang="en-US" smtClean="0"/>
              <a:t>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3DCE-B529-40E3-805B-3B7C481A2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1E17-E29E-4B55-8D1C-06A25A344759}" type="datetimeFigureOut">
              <a:rPr lang="en-US" smtClean="0"/>
              <a:t>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3DCE-B529-40E3-805B-3B7C481A2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1E17-E29E-4B55-8D1C-06A25A344759}" type="datetimeFigureOut">
              <a:rPr lang="en-US" smtClean="0"/>
              <a:t>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3DCE-B529-40E3-805B-3B7C481A2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1E17-E29E-4B55-8D1C-06A25A344759}" type="datetimeFigureOut">
              <a:rPr lang="en-US" smtClean="0"/>
              <a:t>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3DCE-B529-40E3-805B-3B7C481A2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1E17-E29E-4B55-8D1C-06A25A344759}" type="datetimeFigureOut">
              <a:rPr lang="en-US" smtClean="0"/>
              <a:t>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3DCE-B529-40E3-805B-3B7C481A2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1E17-E29E-4B55-8D1C-06A25A344759}" type="datetimeFigureOut">
              <a:rPr lang="en-US" smtClean="0"/>
              <a:t>2/27/2010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3DCE-B529-40E3-805B-3B7C481A2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1E17-E29E-4B55-8D1C-06A25A344759}" type="datetimeFigureOut">
              <a:rPr lang="en-US" smtClean="0"/>
              <a:t>2/27/2010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3DCE-B529-40E3-805B-3B7C481A2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1E17-E29E-4B55-8D1C-06A25A344759}" type="datetimeFigureOut">
              <a:rPr lang="en-US" smtClean="0"/>
              <a:t>2/27/2010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3DCE-B529-40E3-805B-3B7C481A2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1E17-E29E-4B55-8D1C-06A25A344759}" type="datetimeFigureOut">
              <a:rPr lang="en-US" smtClean="0"/>
              <a:t>2/27/2010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3DCE-B529-40E3-805B-3B7C481A2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1E17-E29E-4B55-8D1C-06A25A344759}" type="datetimeFigureOut">
              <a:rPr lang="en-US" smtClean="0"/>
              <a:t>2/27/2010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3DCE-B529-40E3-805B-3B7C481A2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F1E17-E29E-4B55-8D1C-06A25A344759}" type="datetimeFigureOut">
              <a:rPr lang="en-US" smtClean="0"/>
              <a:t>2/27/2010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3DCE-B529-40E3-805B-3B7C481A2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F1E17-E29E-4B55-8D1C-06A25A344759}" type="datetimeFigureOut">
              <a:rPr lang="en-US" smtClean="0"/>
              <a:t>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C3DCE-B529-40E3-805B-3B7C481A29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60337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NewBaskerville SC" pitchFamily="18" charset="0"/>
              </a:rPr>
              <a:t>Engineering </a:t>
            </a:r>
            <a:r>
              <a:rPr lang="en-US" sz="5400" b="1" dirty="0" err="1" smtClean="0">
                <a:latin typeface="NewBaskerville SC" pitchFamily="18" charset="0"/>
              </a:rPr>
              <a:t>Parametrics</a:t>
            </a:r>
            <a:endParaRPr lang="en-US" sz="5400" b="1" dirty="0">
              <a:latin typeface="NewBaskerville SC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Lucida Bright" pitchFamily="18" charset="0"/>
              </a:rPr>
              <a:t>William D. O’Neil</a:t>
            </a:r>
            <a:br>
              <a:rPr lang="en-US" sz="2800" dirty="0" smtClean="0">
                <a:latin typeface="Lucida Bright" pitchFamily="18" charset="0"/>
              </a:rPr>
            </a:br>
            <a:r>
              <a:rPr lang="en-US" sz="2800" dirty="0" smtClean="0">
                <a:latin typeface="Lucida Bright" pitchFamily="18" charset="0"/>
              </a:rPr>
              <a:t>Analysis for Decision</a:t>
            </a:r>
            <a:br>
              <a:rPr lang="en-US" sz="2800" dirty="0" smtClean="0">
                <a:latin typeface="Lucida Bright" pitchFamily="18" charset="0"/>
              </a:rPr>
            </a:br>
            <a:r>
              <a:rPr lang="en-US" sz="2800" dirty="0" smtClean="0">
                <a:latin typeface="Lucida Bright" pitchFamily="18" charset="0"/>
              </a:rPr>
              <a:t>March 2010</a:t>
            </a:r>
            <a:endParaRPr lang="en-US" sz="2800" dirty="0">
              <a:latin typeface="Lucida Bright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587625"/>
            <a:ext cx="7772400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Bright" pitchFamily="18" charset="0"/>
                <a:ea typeface="+mj-ea"/>
                <a:cs typeface="+mj-cs"/>
              </a:rPr>
              <a:t>Parametric analysis for engineered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Bright" pitchFamily="18" charset="0"/>
                <a:ea typeface="+mj-ea"/>
                <a:cs typeface="+mj-cs"/>
              </a:rPr>
              <a:t> systems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Brigh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limits (1978)</a:t>
            </a:r>
            <a:endParaRPr lang="en-US" dirty="0"/>
          </a:p>
        </p:txBody>
      </p:sp>
      <p:pic>
        <p:nvPicPr>
          <p:cNvPr id="4" name="Content Placeholder 3" descr="Engines - Riddell &amp; Dix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997" y="1371600"/>
            <a:ext cx="6589803" cy="4525963"/>
          </a:xfrm>
        </p:spPr>
      </p:pic>
      <p:sp>
        <p:nvSpPr>
          <p:cNvPr id="5" name="TextBox 4"/>
          <p:cNvSpPr txBox="1"/>
          <p:nvPr/>
        </p:nvSpPr>
        <p:spPr>
          <a:xfrm>
            <a:off x="7772400" y="838200"/>
            <a:ext cx="738664" cy="5257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/>
              <a:t>Fred R. Riddell and Donald M. Dix, </a:t>
            </a:r>
            <a:r>
              <a:rPr lang="en-US" sz="1200" dirty="0" smtClean="0"/>
              <a:t>“Technology </a:t>
            </a:r>
            <a:r>
              <a:rPr lang="en-US" sz="1200" dirty="0"/>
              <a:t>Assessment of Advanced Propulsion Systems for Some Classes of Combat Vehicles</a:t>
            </a:r>
            <a:r>
              <a:rPr lang="en-US" sz="1200" dirty="0" smtClean="0"/>
              <a:t>,”  </a:t>
            </a:r>
            <a:r>
              <a:rPr lang="en-US" sz="1200" dirty="0"/>
              <a:t>P-1278 (Arlington: Institute for Defense Analyses, 1978</a:t>
            </a:r>
            <a:r>
              <a:rPr lang="en-US" sz="1200" dirty="0" smtClean="0"/>
              <a:t>), p. 84.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fighter profile drag</a:t>
            </a:r>
            <a:endParaRPr lang="en-US" dirty="0"/>
          </a:p>
        </p:txBody>
      </p:sp>
      <p:pic>
        <p:nvPicPr>
          <p:cNvPr id="4" name="Content Placeholder 3" descr="Profile drag v Mach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403878"/>
            <a:ext cx="6705600" cy="4234922"/>
          </a:xfr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Daniel P. </a:t>
            </a:r>
            <a:r>
              <a:rPr lang="en-US" sz="1200" dirty="0" err="1"/>
              <a:t>Raymer</a:t>
            </a:r>
            <a:r>
              <a:rPr lang="en-US" sz="1200" dirty="0"/>
              <a:t>, </a:t>
            </a:r>
            <a:r>
              <a:rPr lang="en-US" sz="1200" i="1" dirty="0"/>
              <a:t>Aircraft Design: A Conceptual Approach </a:t>
            </a:r>
            <a:r>
              <a:rPr lang="en-US" sz="1200" dirty="0"/>
              <a:t>(Washington: </a:t>
            </a:r>
            <a:r>
              <a:rPr lang="en-US" sz="1200" dirty="0" smtClean="0"/>
              <a:t>AIAA, </a:t>
            </a:r>
            <a:r>
              <a:rPr lang="en-US" sz="1200" dirty="0"/>
              <a:t>1989</a:t>
            </a:r>
            <a:r>
              <a:rPr lang="en-US" sz="1200" dirty="0" smtClean="0"/>
              <a:t>), p. 296.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cushion craft skirt life</a:t>
            </a:r>
            <a:endParaRPr lang="en-US" dirty="0"/>
          </a:p>
        </p:txBody>
      </p:sp>
      <p:pic>
        <p:nvPicPr>
          <p:cNvPr id="4" name="Content Placeholder 3" descr="Skirt lif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2053" y="1447800"/>
            <a:ext cx="6779893" cy="4525963"/>
          </a:xfrm>
        </p:spPr>
      </p:pic>
      <p:sp>
        <p:nvSpPr>
          <p:cNvPr id="5" name="TextBox 4"/>
          <p:cNvSpPr txBox="1"/>
          <p:nvPr/>
        </p:nvSpPr>
        <p:spPr>
          <a:xfrm>
            <a:off x="5410200" y="4699337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Peter J. Mantle, </a:t>
            </a:r>
            <a:r>
              <a:rPr lang="en-US" sz="1200" i="1" dirty="0" smtClean="0"/>
              <a:t>Air </a:t>
            </a:r>
            <a:r>
              <a:rPr lang="en-US" sz="1200" i="1" dirty="0"/>
              <a:t>Cushion Craft Development </a:t>
            </a:r>
            <a:r>
              <a:rPr lang="en-US" sz="1200" dirty="0"/>
              <a:t>(First Revision</a:t>
            </a:r>
            <a:r>
              <a:rPr lang="en-US" sz="1200" dirty="0" smtClean="0"/>
              <a:t>), DTNSRDC-80/012 </a:t>
            </a:r>
            <a:r>
              <a:rPr lang="en-US" sz="1200" dirty="0"/>
              <a:t>(Bethesda: D.W. Taylor Naval Ship R&amp;D Center, 1980</a:t>
            </a:r>
            <a:r>
              <a:rPr lang="en-US" sz="1200" dirty="0" smtClean="0"/>
              <a:t>), p. 249.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Vehicle performance (1962)</a:t>
            </a:r>
            <a:endParaRPr lang="en-US" dirty="0"/>
          </a:p>
        </p:txBody>
      </p:sp>
      <p:pic>
        <p:nvPicPr>
          <p:cNvPr id="4" name="Content Placeholder 3" descr="L-D v V - Mande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21036" y="1293646"/>
            <a:ext cx="4155964" cy="4832517"/>
          </a:xfrm>
        </p:spPr>
      </p:pic>
      <p:sp>
        <p:nvSpPr>
          <p:cNvPr id="5" name="TextBox 4"/>
          <p:cNvSpPr txBox="1"/>
          <p:nvPr/>
        </p:nvSpPr>
        <p:spPr>
          <a:xfrm>
            <a:off x="7980402" y="990600"/>
            <a:ext cx="553998" cy="5105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/>
              <a:t>Philip Mandel, </a:t>
            </a:r>
            <a:r>
              <a:rPr lang="en-US" sz="1200" dirty="0" smtClean="0"/>
              <a:t>“A </a:t>
            </a:r>
            <a:r>
              <a:rPr lang="en-US" sz="1200" dirty="0"/>
              <a:t>Comparative Evaluation of Novel Ship Types</a:t>
            </a:r>
            <a:r>
              <a:rPr lang="en-US" sz="1200" dirty="0" smtClean="0"/>
              <a:t>,” </a:t>
            </a:r>
            <a:r>
              <a:rPr lang="en-US" sz="1200" i="1" dirty="0"/>
              <a:t>Transactions</a:t>
            </a:r>
            <a:r>
              <a:rPr lang="en-US" sz="1200" dirty="0"/>
              <a:t>, </a:t>
            </a:r>
            <a:r>
              <a:rPr lang="en-US" sz="1200" dirty="0" smtClean="0"/>
              <a:t>SNAME 70 </a:t>
            </a:r>
            <a:r>
              <a:rPr lang="en-US" sz="1200" dirty="0"/>
              <a:t>(1962): </a:t>
            </a:r>
            <a:r>
              <a:rPr lang="en-US" sz="1200" dirty="0" smtClean="0"/>
              <a:t>128-91, p. 132.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Weights extremely critical in many vehicles — esp. aircraft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Parametric estimates universal in vehicles up to ~CDR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/>
              <a:t>WERs</a:t>
            </a:r>
            <a:r>
              <a:rPr lang="en-US" sz="2000" dirty="0" smtClean="0"/>
              <a:t> very much like </a:t>
            </a:r>
            <a:r>
              <a:rPr lang="en-US" sz="2000" dirty="0" err="1" smtClean="0"/>
              <a:t>CERs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Parametric weights go back to early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(if not before)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Often allow a system-level growth factor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Attempts to dictate weight usually end very badly — doesn’t stop people from trying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Design models do not directly accommodate weight (or cost) as an independent parameter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broader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3433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200" i="1" dirty="0"/>
              <a:t>Historical methods can help the modern designer in five main areas, </a:t>
            </a:r>
            <a:r>
              <a:rPr lang="en-US" sz="2200" i="1" dirty="0" smtClean="0"/>
              <a:t>though there </a:t>
            </a:r>
            <a:r>
              <a:rPr lang="en-US" sz="2200" i="1" dirty="0"/>
              <a:t>is considerable overlap between them.</a:t>
            </a:r>
          </a:p>
          <a:p>
            <a:pPr>
              <a:lnSpc>
                <a:spcPct val="120000"/>
              </a:lnSpc>
            </a:pPr>
            <a:r>
              <a:rPr lang="en-US" sz="2200" i="1" dirty="0"/>
              <a:t>Design policy and </a:t>
            </a:r>
            <a:r>
              <a:rPr lang="en-US" sz="2200" i="1" dirty="0" smtClean="0"/>
              <a:t>decision—their </a:t>
            </a:r>
            <a:r>
              <a:rPr lang="en-US" sz="2200" i="1" dirty="0"/>
              <a:t>successes and failures.</a:t>
            </a:r>
          </a:p>
          <a:p>
            <a:pPr>
              <a:lnSpc>
                <a:spcPct val="120000"/>
              </a:lnSpc>
            </a:pPr>
            <a:r>
              <a:rPr lang="en-US" sz="2200" i="1" dirty="0"/>
              <a:t>Teaching and training, by examples from the past.</a:t>
            </a:r>
          </a:p>
          <a:p>
            <a:pPr>
              <a:lnSpc>
                <a:spcPct val="120000"/>
              </a:lnSpc>
            </a:pPr>
            <a:r>
              <a:rPr lang="en-US" sz="2200" i="1" dirty="0"/>
              <a:t>Lessons and disasters, including damage in war.</a:t>
            </a:r>
          </a:p>
          <a:p>
            <a:pPr>
              <a:lnSpc>
                <a:spcPct val="120000"/>
              </a:lnSpc>
            </a:pPr>
            <a:r>
              <a:rPr lang="en-US" sz="2200" i="1" dirty="0"/>
              <a:t>Testing new theories against records of past events.</a:t>
            </a:r>
          </a:p>
          <a:p>
            <a:pPr>
              <a:lnSpc>
                <a:spcPct val="120000"/>
              </a:lnSpc>
            </a:pPr>
            <a:r>
              <a:rPr lang="en-US" sz="2200" i="1" dirty="0"/>
              <a:t>Avoiding the repetition of mistakes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51448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— D. </a:t>
            </a:r>
            <a:r>
              <a:rPr lang="en-US" dirty="0"/>
              <a:t>K. </a:t>
            </a:r>
            <a:r>
              <a:rPr lang="en-US" dirty="0" smtClean="0"/>
              <a:t>Brown, RCNC</a:t>
            </a:r>
            <a:r>
              <a:rPr lang="en-US" dirty="0"/>
              <a:t>,</a:t>
            </a:r>
            <a:r>
              <a:rPr lang="en-US" dirty="0" smtClean="0"/>
              <a:t> “History </a:t>
            </a:r>
            <a:r>
              <a:rPr lang="en-US" dirty="0"/>
              <a:t>as a Design Tool</a:t>
            </a:r>
            <a:r>
              <a:rPr lang="en-US" dirty="0" smtClean="0"/>
              <a:t>,” </a:t>
            </a:r>
            <a:r>
              <a:rPr lang="en-US" i="1" dirty="0"/>
              <a:t>Journal of Naval </a:t>
            </a:r>
            <a:r>
              <a:rPr lang="en-US" i="1" dirty="0" smtClean="0"/>
              <a:t>Engineering </a:t>
            </a:r>
            <a:r>
              <a:rPr lang="en-US" dirty="0"/>
              <a:t>34, no. 1 (1992): 40-56.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Theory cannot eliminate need for parametric analysis</a:t>
            </a:r>
            <a:endParaRPr lang="en-US" dirty="0"/>
          </a:p>
        </p:txBody>
      </p:sp>
      <p:pic>
        <p:nvPicPr>
          <p:cNvPr id="4" name="Content Placeholder 3" descr="New Yorker cartoon - transecendental vs natura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2293" y="1981200"/>
            <a:ext cx="7299413" cy="3722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Independent variables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Some set by designer, others by operator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Design parameters collectively define design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Operational parameters collectively define operational state or condition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Operational parameters limited by design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Have meaning only relative to system model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147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Interplay between theory and sensible data</a:t>
            </a:r>
          </a:p>
          <a:p>
            <a:r>
              <a:rPr lang="en-US" dirty="0" smtClean="0"/>
              <a:t>Empirical estimation/validation of parameters</a:t>
            </a:r>
          </a:p>
          <a:p>
            <a:r>
              <a:rPr lang="en-US" dirty="0" smtClean="0"/>
              <a:t>Parameter effects on dependent variables</a:t>
            </a:r>
          </a:p>
          <a:p>
            <a:r>
              <a:rPr lang="en-US" dirty="0" smtClean="0"/>
              <a:t>Synthesis and validation of model</a:t>
            </a:r>
          </a:p>
          <a:p>
            <a:r>
              <a:rPr lang="en-US" dirty="0" smtClean="0"/>
              <a:t>Analysis of regularities and patterns among members of class of parameters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Reference: </a:t>
            </a:r>
            <a:r>
              <a:rPr lang="en-US" sz="1200" dirty="0"/>
              <a:t>Walter G. </a:t>
            </a:r>
            <a:r>
              <a:rPr lang="en-US" sz="1200" dirty="0" err="1"/>
              <a:t>Vincenti</a:t>
            </a:r>
            <a:r>
              <a:rPr lang="en-US" sz="1200" dirty="0"/>
              <a:t>, </a:t>
            </a:r>
            <a:r>
              <a:rPr lang="en-US" sz="1200" i="1" dirty="0"/>
              <a:t>What Engineers Know and How They Know It: Analytical Studies From Aeronautical History</a:t>
            </a:r>
            <a:r>
              <a:rPr lang="en-US" sz="1200" dirty="0"/>
              <a:t> (Baltimore: Johns Hopkins University Press, 1990</a:t>
            </a:r>
            <a:r>
              <a:rPr lang="en-US" sz="1200" dirty="0" smtClean="0"/>
              <a:t>), pp. 139-66 </a:t>
            </a:r>
            <a:r>
              <a:rPr lang="en-US" sz="1200" i="1" dirty="0" smtClean="0"/>
              <a:t>passim.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by Greek &amp; Roman engineers</a:t>
            </a:r>
          </a:p>
          <a:p>
            <a:r>
              <a:rPr lang="en-US" dirty="0" smtClean="0"/>
              <a:t>Renaissance artillerists</a:t>
            </a:r>
          </a:p>
          <a:p>
            <a:r>
              <a:rPr lang="en-US" dirty="0" smtClean="0"/>
              <a:t>Refined by John </a:t>
            </a:r>
            <a:r>
              <a:rPr lang="en-US" dirty="0" err="1" smtClean="0"/>
              <a:t>Smeaton</a:t>
            </a:r>
            <a:r>
              <a:rPr lang="en-US" dirty="0" smtClean="0"/>
              <a:t> in 1750s</a:t>
            </a:r>
          </a:p>
          <a:p>
            <a:r>
              <a:rPr lang="en-US" dirty="0" smtClean="0"/>
              <a:t>Graphical methods c.1800-c.1980</a:t>
            </a:r>
          </a:p>
          <a:p>
            <a:r>
              <a:rPr lang="en-US" dirty="0" smtClean="0"/>
              <a:t>Dimensional analysis from c.1880</a:t>
            </a:r>
          </a:p>
          <a:p>
            <a:r>
              <a:rPr lang="en-US" dirty="0" smtClean="0"/>
              <a:t>Subsumed in computer modeling from c.1980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case: Waterwheels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962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/>
              <a:t>Predominant industrial power source before mid 1800s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~2,000 years craft-tradition engineering — very slow improvement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&gt;100,000 waterwheels by 1700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Rational mechanical theory by A. Parent, early 1700s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Parametric analysis of model and full-scale tests by John </a:t>
            </a:r>
            <a:r>
              <a:rPr lang="en-US" sz="1800" dirty="0" err="1" smtClean="0"/>
              <a:t>Smeaton</a:t>
            </a:r>
            <a:r>
              <a:rPr lang="en-US" sz="1800" dirty="0" smtClean="0"/>
              <a:t> showed defects in theory and provided sound design basis — published 1759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Revised theory published 1767 by J.C. </a:t>
            </a:r>
            <a:r>
              <a:rPr lang="en-US" sz="1800" dirty="0" err="1" smtClean="0"/>
              <a:t>Borda</a:t>
            </a:r>
            <a:r>
              <a:rPr lang="en-US" sz="1800" dirty="0" smtClean="0"/>
              <a:t> — not well accepted until 1830s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Parametric analysis of data remained important in design until end of waterwheel era in early 1900s</a:t>
            </a:r>
          </a:p>
          <a:p>
            <a:pPr>
              <a:lnSpc>
                <a:spcPct val="120000"/>
              </a:lnSpc>
            </a:pPr>
            <a:endParaRPr lang="en-US" sz="1800" dirty="0" smtClean="0"/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15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Reference: </a:t>
            </a:r>
            <a:r>
              <a:rPr lang="en-US" sz="1400" dirty="0"/>
              <a:t>Terry S. Reynolds, </a:t>
            </a:r>
            <a:r>
              <a:rPr lang="en-US" sz="1400" i="1" dirty="0"/>
              <a:t>Stronger Than a Hundred Men: A History of the Vertical Water </a:t>
            </a:r>
            <a:r>
              <a:rPr lang="en-US" sz="1400" dirty="0"/>
              <a:t>Wheel (Baltimore: Johns Hopkins University Press, 1983).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Smeaton’s</a:t>
            </a:r>
            <a:r>
              <a:rPr lang="en-US" dirty="0" smtClean="0"/>
              <a:t> analysis</a:t>
            </a:r>
            <a:endParaRPr lang="en-US" dirty="0"/>
          </a:p>
        </p:txBody>
      </p:sp>
      <p:pic>
        <p:nvPicPr>
          <p:cNvPr id="4" name="Content Placeholder 3" descr="Smeaton analysis'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9170" y="1426800"/>
            <a:ext cx="6054859" cy="4131399"/>
          </a:xfrm>
        </p:spPr>
      </p:pic>
      <p:sp>
        <p:nvSpPr>
          <p:cNvPr id="5" name="TextBox 4"/>
          <p:cNvSpPr txBox="1"/>
          <p:nvPr/>
        </p:nvSpPr>
        <p:spPr>
          <a:xfrm>
            <a:off x="838200" y="5638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John </a:t>
            </a:r>
            <a:r>
              <a:rPr lang="en-US" sz="1200" dirty="0" err="1" smtClean="0"/>
              <a:t>Smeaton</a:t>
            </a:r>
            <a:r>
              <a:rPr lang="en-US" sz="1200" dirty="0" smtClean="0"/>
              <a:t>, “An Experimental Enquiry Concerning the Natural Powers of Water and Wind to Turn Mills, and Other Machines, Depending on a Circular Motion,” </a:t>
            </a:r>
            <a:r>
              <a:rPr lang="en-US" sz="1200" i="1" dirty="0" smtClean="0"/>
              <a:t>Philosophical Transactions </a:t>
            </a:r>
            <a:r>
              <a:rPr lang="en-US" sz="1200" dirty="0" smtClean="0"/>
              <a:t>51 (1759): 100-74, pp. 119-20.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real-world 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land clutter</a:t>
            </a:r>
            <a:endParaRPr lang="en-US" dirty="0"/>
          </a:p>
        </p:txBody>
      </p:sp>
      <p:pic>
        <p:nvPicPr>
          <p:cNvPr id="4" name="Content Placeholder 3" descr="Clutter strengt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371600"/>
            <a:ext cx="3911645" cy="4773901"/>
          </a:xfrm>
        </p:spPr>
      </p:pic>
      <p:sp>
        <p:nvSpPr>
          <p:cNvPr id="5" name="TextBox 4"/>
          <p:cNvSpPr txBox="1"/>
          <p:nvPr/>
        </p:nvSpPr>
        <p:spPr>
          <a:xfrm>
            <a:off x="8153400" y="1066800"/>
            <a:ext cx="553998" cy="5105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/>
              <a:t>Merrill I. </a:t>
            </a:r>
            <a:r>
              <a:rPr lang="en-US" sz="1200" dirty="0" err="1"/>
              <a:t>Skolnik</a:t>
            </a:r>
            <a:r>
              <a:rPr lang="en-US" sz="1200" dirty="0"/>
              <a:t>, </a:t>
            </a:r>
            <a:r>
              <a:rPr lang="en-US" sz="1200" i="1" dirty="0"/>
              <a:t>Introduction to Radar Systems, </a:t>
            </a:r>
            <a:r>
              <a:rPr lang="en-US" sz="1200" dirty="0" smtClean="0"/>
              <a:t>Third </a:t>
            </a:r>
            <a:r>
              <a:rPr lang="en-US" sz="1200" dirty="0"/>
              <a:t>ed. (Boston: McGraw-Hill, 2001</a:t>
            </a:r>
            <a:r>
              <a:rPr lang="en-US" sz="1200" dirty="0" smtClean="0"/>
              <a:t>), p. 411.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Electron devices above 1GHz</a:t>
            </a:r>
            <a:endParaRPr lang="en-US" dirty="0"/>
          </a:p>
        </p:txBody>
      </p:sp>
      <p:pic>
        <p:nvPicPr>
          <p:cNvPr id="4" name="Content Placeholder 3" descr="Electron Device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018" y="1447800"/>
            <a:ext cx="4853782" cy="4853782"/>
          </a:xfrm>
        </p:spPr>
      </p:pic>
      <p:sp>
        <p:nvSpPr>
          <p:cNvPr id="5" name="TextBox 4"/>
          <p:cNvSpPr txBox="1"/>
          <p:nvPr/>
        </p:nvSpPr>
        <p:spPr>
          <a:xfrm>
            <a:off x="8001000" y="1295400"/>
            <a:ext cx="553998" cy="5029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/>
              <a:t>Eli </a:t>
            </a:r>
            <a:r>
              <a:rPr lang="en-US" sz="1200" dirty="0" err="1"/>
              <a:t>Brookner</a:t>
            </a:r>
            <a:r>
              <a:rPr lang="en-US" sz="1200" dirty="0"/>
              <a:t>, </a:t>
            </a:r>
            <a:r>
              <a:rPr lang="en-US" sz="1200" dirty="0" smtClean="0"/>
              <a:t>“Now</a:t>
            </a:r>
            <a:r>
              <a:rPr lang="en-US" sz="1200" dirty="0"/>
              <a:t>: Phased-array Radars: Past, Astounding </a:t>
            </a:r>
            <a:r>
              <a:rPr lang="en-US" sz="1200" dirty="0" smtClean="0"/>
              <a:t>Break-</a:t>
            </a:r>
            <a:r>
              <a:rPr lang="en-US" sz="1200" dirty="0" err="1" smtClean="0"/>
              <a:t>throughs</a:t>
            </a:r>
            <a:r>
              <a:rPr lang="en-US" sz="1200" dirty="0" smtClean="0"/>
              <a:t> </a:t>
            </a:r>
            <a:r>
              <a:rPr lang="en-US" sz="1200" dirty="0"/>
              <a:t>and Future Trends</a:t>
            </a:r>
            <a:r>
              <a:rPr lang="en-US" sz="1200" dirty="0" smtClean="0"/>
              <a:t>,” </a:t>
            </a:r>
            <a:r>
              <a:rPr lang="en-US" sz="1200" i="1" dirty="0"/>
              <a:t>Microwave </a:t>
            </a:r>
            <a:r>
              <a:rPr lang="en-US" sz="1200" i="1" dirty="0" smtClean="0"/>
              <a:t>J. </a:t>
            </a:r>
            <a:r>
              <a:rPr lang="en-US" sz="1200" dirty="0"/>
              <a:t>51, no. 1 (2008): 30.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cida Bright">
      <a:majorFont>
        <a:latin typeface="Lucida Bright"/>
        <a:ea typeface=""/>
        <a:cs typeface=""/>
      </a:majorFont>
      <a:minorFont>
        <a:latin typeface="Lucida Br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695</Words>
  <Application>Microsoft Office PowerPoint</Application>
  <PresentationFormat>On-screen Show (4:3)</PresentationFormat>
  <Paragraphs>80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Engineering Parametrics</vt:lpstr>
      <vt:lpstr>System parameters</vt:lpstr>
      <vt:lpstr>Parametric analysis</vt:lpstr>
      <vt:lpstr>History outline</vt:lpstr>
      <vt:lpstr>Historical case: Waterwheels</vt:lpstr>
      <vt:lpstr>Smeaton’s analysis</vt:lpstr>
      <vt:lpstr>Simple real-world examples</vt:lpstr>
      <vt:lpstr>Radar land clutter</vt:lpstr>
      <vt:lpstr>Electron devices above 1GHz</vt:lpstr>
      <vt:lpstr>Engine limits (1978)</vt:lpstr>
      <vt:lpstr>Jet fighter profile drag</vt:lpstr>
      <vt:lpstr>Air cushion craft skirt life</vt:lpstr>
      <vt:lpstr>Vehicle performance (1962)</vt:lpstr>
      <vt:lpstr>Weight</vt:lpstr>
      <vt:lpstr>The broader context</vt:lpstr>
      <vt:lpstr>Theory cannot eliminate need for parametric 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D. O'Neil</dc:creator>
  <cp:lastModifiedBy>William D. O'Neil</cp:lastModifiedBy>
  <cp:revision>85</cp:revision>
  <dcterms:created xsi:type="dcterms:W3CDTF">2010-02-27T21:46:07Z</dcterms:created>
  <dcterms:modified xsi:type="dcterms:W3CDTF">2010-03-02T04:13:35Z</dcterms:modified>
</cp:coreProperties>
</file>